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ZBt8IRb4.mp4" Type="http://schemas.openxmlformats.org/officeDocument/2006/relationships/video"/><Relationship Id="rId4" Target="../media/VAGZBt8IRb4.mp4" Type="http://schemas.microsoft.com/office/2007/relationships/media"/><Relationship Id="rId5" Target="../media/image13.jpeg" Type="http://schemas.openxmlformats.org/officeDocument/2006/relationships/image"/><Relationship Id="rId6" Target="../media/VAGZBhWQm-w.mp4" Type="http://schemas.openxmlformats.org/officeDocument/2006/relationships/video"/><Relationship Id="rId7" Target="../media/VAGZBhWQm-w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VAGZBi-_aVg.mp4" Type="http://schemas.openxmlformats.org/officeDocument/2006/relationships/video"/><Relationship Id="rId4" Target="../media/VAGZBi-_aVg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VAGZBqSyyjw.mp4" Type="http://schemas.openxmlformats.org/officeDocument/2006/relationships/video"/><Relationship Id="rId4" Target="../media/VAGZBqSyyjw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ZBYB58oM.mp4" Type="http://schemas.openxmlformats.org/officeDocument/2006/relationships/video"/><Relationship Id="rId4" Target="../media/VAGZBYB58oM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ZBqnPFTY.mp4" Type="http://schemas.openxmlformats.org/officeDocument/2006/relationships/video"/><Relationship Id="rId4" Target="../media/VAGZBqnPFTY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GZBRn4v44.mp4" Type="http://schemas.openxmlformats.org/officeDocument/2006/relationships/video"/><Relationship Id="rId4" Target="../media/VAGZBRn4v44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17.xml" Type="http://schemas.openxmlformats.org/officeDocument/2006/relationships/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VAGZBqe3pE4.mp4" Type="http://schemas.openxmlformats.org/officeDocument/2006/relationships/video"/><Relationship Id="rId4" Target="../media/VAGZBqe3pE4.mp4" Type="http://schemas.microsoft.com/office/2007/relationships/media"/><Relationship Id="rId5" Target="../media/image7.jpeg" Type="http://schemas.openxmlformats.org/officeDocument/2006/relationships/image"/><Relationship Id="rId6" Target="../media/VAGZBr0Brfw.mp4" Type="http://schemas.openxmlformats.org/officeDocument/2006/relationships/video"/><Relationship Id="rId7" Target="../media/VAGZBr0Brfw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ZBmazD-s.mp4" Type="http://schemas.openxmlformats.org/officeDocument/2006/relationships/video"/><Relationship Id="rId4" Target="../media/VAGZBmazD-s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GZBnL2bgc.mp4" Type="http://schemas.openxmlformats.org/officeDocument/2006/relationships/video"/><Relationship Id="rId4" Target="../media/VAGZBnL2bgc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GZBm-qTtI.mp4" Type="http://schemas.openxmlformats.org/officeDocument/2006/relationships/video"/><Relationship Id="rId4" Target="../media/VAGZBm-qTtI.mp4" Type="http://schemas.microsoft.com/office/2007/relationships/media"/><Relationship Id="rId5" Target="../media/image11.jpeg" Type="http://schemas.openxmlformats.org/officeDocument/2006/relationships/image"/><Relationship Id="rId6" Target="../media/VAGZBsg97_A.mp4" Type="http://schemas.openxmlformats.org/officeDocument/2006/relationships/video"/><Relationship Id="rId7" Target="../media/VAGZBsg97_A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418" y="5468909"/>
            <a:ext cx="338117" cy="338117"/>
          </a:xfrm>
          <a:custGeom>
            <a:avLst/>
            <a:gdLst/>
            <a:ahLst/>
            <a:cxnLst/>
            <a:rect r="r" b="b" t="t" l="l"/>
            <a:pathLst>
              <a:path h="338117" w="338117">
                <a:moveTo>
                  <a:pt x="0" y="0"/>
                </a:moveTo>
                <a:lnTo>
                  <a:pt x="338117" y="0"/>
                </a:lnTo>
                <a:lnTo>
                  <a:pt x="338117" y="338117"/>
                </a:lnTo>
                <a:lnTo>
                  <a:pt x="0" y="338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09582" y="3764462"/>
            <a:ext cx="3382110" cy="2389909"/>
          </a:xfrm>
          <a:custGeom>
            <a:avLst/>
            <a:gdLst/>
            <a:ahLst/>
            <a:cxnLst/>
            <a:rect r="r" b="b" t="t" l="l"/>
            <a:pathLst>
              <a:path h="2389909" w="3382110">
                <a:moveTo>
                  <a:pt x="0" y="0"/>
                </a:moveTo>
                <a:lnTo>
                  <a:pt x="3382110" y="0"/>
                </a:lnTo>
                <a:lnTo>
                  <a:pt x="3382110" y="2389909"/>
                </a:lnTo>
                <a:lnTo>
                  <a:pt x="0" y="2389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89778" y="1028700"/>
            <a:ext cx="4821718" cy="7792675"/>
          </a:xfrm>
          <a:custGeom>
            <a:avLst/>
            <a:gdLst/>
            <a:ahLst/>
            <a:cxnLst/>
            <a:rect r="r" b="b" t="t" l="l"/>
            <a:pathLst>
              <a:path h="7792675" w="4821718">
                <a:moveTo>
                  <a:pt x="0" y="0"/>
                </a:moveTo>
                <a:lnTo>
                  <a:pt x="4821718" y="0"/>
                </a:lnTo>
                <a:lnTo>
                  <a:pt x="4821718" y="7792675"/>
                </a:lnTo>
                <a:lnTo>
                  <a:pt x="0" y="77926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6675" y="5421581"/>
            <a:ext cx="10374976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Aplicação desenvolvida por: Adrielly Julião, Filipe Diniz, Pedro Macena e Yuri Lucas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8476" y="3294992"/>
            <a:ext cx="10961824" cy="147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399">
                <a:solidFill>
                  <a:srgbClr val="AE8333"/>
                </a:solidFill>
                <a:latin typeface="Poppins"/>
                <a:ea typeface="Poppins"/>
                <a:cs typeface="Poppins"/>
                <a:sym typeface="Poppins"/>
              </a:rPr>
              <a:t>Trabalho Interdisciplinar: </a:t>
            </a:r>
          </a:p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399">
                <a:solidFill>
                  <a:srgbClr val="AE8333"/>
                </a:solidFill>
                <a:latin typeface="Poppins"/>
                <a:ea typeface="Poppins"/>
                <a:cs typeface="Poppins"/>
                <a:sym typeface="Poppins"/>
              </a:rPr>
              <a:t>Aplicações móveis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977094" y="0"/>
            <a:ext cx="10157133" cy="10287000"/>
          </a:xfrm>
          <a:prstGeom prst="rect">
            <a:avLst/>
          </a:prstGeom>
          <a:solidFill>
            <a:srgbClr val="AE8333"/>
          </a:solid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66" t="0" r="166" b="0"/>
          <a:stretch>
            <a:fillRect/>
          </a:stretch>
        </p:blipFill>
        <p:spPr>
          <a:xfrm flipH="false" flipV="false" rot="0">
            <a:off x="9203024" y="599883"/>
            <a:ext cx="3982872" cy="8658417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27" t="0" r="127" b="0"/>
          <a:stretch>
            <a:fillRect/>
          </a:stretch>
        </p:blipFill>
        <p:spPr>
          <a:xfrm flipH="false" flipV="false" rot="0">
            <a:off x="14055661" y="599883"/>
            <a:ext cx="3926841" cy="853661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7479" y="952500"/>
            <a:ext cx="10359078" cy="370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Histórico de</a:t>
            </a:r>
          </a:p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Agendamentos</a:t>
            </a:r>
          </a:p>
          <a:p>
            <a:pPr algn="l">
              <a:lnSpc>
                <a:spcPts val="959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183807"/>
            <a:ext cx="6731820" cy="5440838"/>
            <a:chOff x="0" y="0"/>
            <a:chExt cx="8975760" cy="725445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82368"/>
              <a:ext cx="8975760" cy="60720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9286" indent="-334643" lvl="1">
                <a:lnSpc>
                  <a:spcPts val="4029"/>
                </a:lnSpc>
                <a:buFont typeface="Arial"/>
                <a:buChar char="•"/>
              </a:pPr>
              <a:r>
                <a:rPr lang="en-US" sz="3099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Tela de historico de agendamento de horarios por parte do cliente</a:t>
              </a:r>
            </a:p>
            <a:p>
              <a:pPr algn="l">
                <a:lnSpc>
                  <a:spcPts val="4029"/>
                </a:lnSpc>
              </a:pPr>
            </a:p>
            <a:p>
              <a:pPr algn="l" marL="669286" indent="-334643" lvl="1">
                <a:lnSpc>
                  <a:spcPts val="4029"/>
                </a:lnSpc>
                <a:buFont typeface="Arial"/>
                <a:buChar char="•"/>
              </a:pPr>
              <a:r>
                <a:rPr lang="en-US" sz="3099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Tela de historico de agendamento de horarios por parte do barbeiro </a:t>
              </a:r>
            </a:p>
            <a:p>
              <a:pPr algn="l">
                <a:lnSpc>
                  <a:spcPts val="4029"/>
                </a:lnSpc>
              </a:pPr>
            </a:p>
            <a:p>
              <a:pPr algn="l">
                <a:lnSpc>
                  <a:spcPts val="402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8975760" cy="837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39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977094" y="0"/>
            <a:ext cx="10157133" cy="10287000"/>
          </a:xfrm>
          <a:prstGeom prst="rect">
            <a:avLst/>
          </a:prstGeom>
          <a:solidFill>
            <a:srgbClr val="AE8333"/>
          </a:solid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328175" y="712765"/>
            <a:ext cx="4190954" cy="886146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268040" y="952500"/>
            <a:ext cx="10359078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Perfil</a:t>
            </a:r>
          </a:p>
          <a:p>
            <a:pPr algn="l">
              <a:lnSpc>
                <a:spcPts val="9599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448050"/>
            <a:ext cx="6731820" cy="4431188"/>
            <a:chOff x="0" y="0"/>
            <a:chExt cx="8975760" cy="590825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182368"/>
              <a:ext cx="8975760" cy="4725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9286" indent="-334643" lvl="1">
                <a:lnSpc>
                  <a:spcPts val="4029"/>
                </a:lnSpc>
                <a:buFont typeface="Arial"/>
                <a:buChar char="•"/>
              </a:pPr>
              <a:r>
                <a:rPr lang="en-US" sz="3099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Tela de perfil por parte do cliente</a:t>
              </a:r>
            </a:p>
            <a:p>
              <a:pPr algn="l">
                <a:lnSpc>
                  <a:spcPts val="4029"/>
                </a:lnSpc>
              </a:pPr>
            </a:p>
            <a:p>
              <a:pPr algn="l" marL="669286" indent="-334643" lvl="1">
                <a:lnSpc>
                  <a:spcPts val="4029"/>
                </a:lnSpc>
                <a:buFont typeface="Arial"/>
                <a:buChar char="•"/>
              </a:pPr>
              <a:r>
                <a:rPr lang="en-US" sz="3099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Tela de perfil</a:t>
              </a:r>
              <a:r>
                <a:rPr lang="en-US" sz="3099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 por parte do barbeiro </a:t>
              </a:r>
            </a:p>
            <a:p>
              <a:pPr algn="l">
                <a:lnSpc>
                  <a:spcPts val="4029"/>
                </a:lnSpc>
              </a:pPr>
            </a:p>
            <a:p>
              <a:pPr algn="l">
                <a:lnSpc>
                  <a:spcPts val="402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8975760" cy="837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39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977094" y="0"/>
            <a:ext cx="10157133" cy="10287000"/>
          </a:xfrm>
          <a:prstGeom prst="rect">
            <a:avLst/>
          </a:prstGeom>
          <a:solidFill>
            <a:srgbClr val="AE8333"/>
          </a:solid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675445" y="1028700"/>
            <a:ext cx="4030845" cy="873349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52500"/>
            <a:ext cx="10359078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Notificações</a:t>
            </a:r>
          </a:p>
          <a:p>
            <a:pPr algn="l">
              <a:lnSpc>
                <a:spcPts val="9599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448050"/>
            <a:ext cx="6731820" cy="4431188"/>
            <a:chOff x="0" y="0"/>
            <a:chExt cx="8975760" cy="590825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182368"/>
              <a:ext cx="8975760" cy="4725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9286" indent="-334643" lvl="1">
                <a:lnSpc>
                  <a:spcPts val="4029"/>
                </a:lnSpc>
                <a:buFont typeface="Arial"/>
                <a:buChar char="•"/>
              </a:pPr>
              <a:r>
                <a:rPr lang="en-US" sz="3099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Tela de notificações por parte do cliente</a:t>
              </a:r>
            </a:p>
            <a:p>
              <a:pPr algn="l">
                <a:lnSpc>
                  <a:spcPts val="4029"/>
                </a:lnSpc>
              </a:pPr>
            </a:p>
            <a:p>
              <a:pPr algn="l" marL="669286" indent="-334643" lvl="1">
                <a:lnSpc>
                  <a:spcPts val="4029"/>
                </a:lnSpc>
                <a:buFont typeface="Arial"/>
                <a:buChar char="•"/>
              </a:pPr>
              <a:r>
                <a:rPr lang="en-US" sz="3099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Tela de notificações</a:t>
              </a:r>
              <a:r>
                <a:rPr lang="en-US" sz="3099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 por parte do barbeiro </a:t>
              </a:r>
            </a:p>
            <a:p>
              <a:pPr algn="l">
                <a:lnSpc>
                  <a:spcPts val="4029"/>
                </a:lnSpc>
              </a:pPr>
            </a:p>
            <a:p>
              <a:pPr algn="l">
                <a:lnSpc>
                  <a:spcPts val="402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8975760" cy="837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39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977094" y="0"/>
            <a:ext cx="10157133" cy="10287000"/>
          </a:xfrm>
          <a:prstGeom prst="rect">
            <a:avLst/>
          </a:prstGeom>
          <a:solidFill>
            <a:srgbClr val="AE8333"/>
          </a:solid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650809" y="700136"/>
            <a:ext cx="4342955" cy="918286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52500"/>
            <a:ext cx="10359078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Página de</a:t>
            </a:r>
          </a:p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Sobre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78688" y="3685144"/>
            <a:ext cx="7413791" cy="2411888"/>
            <a:chOff x="0" y="0"/>
            <a:chExt cx="9885054" cy="321585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182368"/>
              <a:ext cx="9885054" cy="2033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9286" indent="-334643" lvl="1">
                <a:lnSpc>
                  <a:spcPts val="4029"/>
                </a:lnSpc>
                <a:buFont typeface="Arial"/>
                <a:buChar char="•"/>
              </a:pPr>
              <a:r>
                <a:rPr lang="en-US" sz="3099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Pagina de sobre a barbearia contendo endereço e contato</a:t>
              </a:r>
            </a:p>
            <a:p>
              <a:pPr algn="l">
                <a:lnSpc>
                  <a:spcPts val="402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9885054" cy="837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39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977094" y="0"/>
            <a:ext cx="10157133" cy="10287000"/>
          </a:xfrm>
          <a:prstGeom prst="rect">
            <a:avLst/>
          </a:prstGeom>
          <a:solidFill>
            <a:srgbClr val="AE8333"/>
          </a:solid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27" t="0" r="127" b="0"/>
          <a:stretch>
            <a:fillRect/>
          </a:stretch>
        </p:blipFill>
        <p:spPr>
          <a:xfrm flipH="false" flipV="false" rot="0">
            <a:off x="11440588" y="822400"/>
            <a:ext cx="4062572" cy="883167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52500"/>
            <a:ext cx="10359078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Menu lateral</a:t>
            </a:r>
          </a:p>
          <a:p>
            <a:pPr algn="l">
              <a:lnSpc>
                <a:spcPts val="9599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778688" y="4189969"/>
            <a:ext cx="7413791" cy="1907063"/>
            <a:chOff x="0" y="0"/>
            <a:chExt cx="9885054" cy="254275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182368"/>
              <a:ext cx="9885054" cy="1360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9286" indent="-334643" lvl="1">
                <a:lnSpc>
                  <a:spcPts val="4029"/>
                </a:lnSpc>
                <a:buFont typeface="Arial"/>
                <a:buChar char="•"/>
              </a:pPr>
              <a:r>
                <a:rPr lang="en-US" sz="3099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Aqui temos um menu lateral para facilitar a navegação pelo app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9885054" cy="837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39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977094" y="0"/>
            <a:ext cx="10157133" cy="10287000"/>
          </a:xfrm>
          <a:prstGeom prst="rect">
            <a:avLst/>
          </a:prstGeom>
          <a:solidFill>
            <a:srgbClr val="AE8333"/>
          </a:solid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387778" y="194948"/>
            <a:ext cx="4680748" cy="989710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52500"/>
            <a:ext cx="10359078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Relatório</a:t>
            </a:r>
          </a:p>
          <a:p>
            <a:pPr algn="l">
              <a:lnSpc>
                <a:spcPts val="9599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448050"/>
            <a:ext cx="6731820" cy="4431188"/>
            <a:chOff x="0" y="0"/>
            <a:chExt cx="8975760" cy="590825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182368"/>
              <a:ext cx="8975760" cy="4725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9286" indent="-334643" lvl="1">
                <a:lnSpc>
                  <a:spcPts val="4029"/>
                </a:lnSpc>
                <a:buFont typeface="Arial"/>
                <a:buChar char="•"/>
              </a:pPr>
              <a:r>
                <a:rPr lang="en-US" sz="3099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Tela de relatorio para  monitoramento/controle financeiro da barbearia</a:t>
              </a:r>
            </a:p>
            <a:p>
              <a:pPr algn="l">
                <a:lnSpc>
                  <a:spcPts val="4029"/>
                </a:lnSpc>
              </a:pPr>
            </a:p>
            <a:p>
              <a:pPr algn="l">
                <a:lnSpc>
                  <a:spcPts val="4029"/>
                </a:lnSpc>
              </a:pPr>
            </a:p>
            <a:p>
              <a:pPr algn="l">
                <a:lnSpc>
                  <a:spcPts val="4029"/>
                </a:lnSpc>
              </a:pPr>
            </a:p>
            <a:p>
              <a:pPr algn="l">
                <a:lnSpc>
                  <a:spcPts val="402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8975760" cy="837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39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008266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8168153" y="3008266"/>
            <a:ext cx="4266858" cy="6900119"/>
          </a:xfrm>
          <a:custGeom>
            <a:avLst/>
            <a:gdLst/>
            <a:ahLst/>
            <a:cxnLst/>
            <a:rect r="r" b="b" t="t" l="l"/>
            <a:pathLst>
              <a:path h="6900119" w="4266858">
                <a:moveTo>
                  <a:pt x="0" y="0"/>
                </a:moveTo>
                <a:lnTo>
                  <a:pt x="4266858" y="0"/>
                </a:lnTo>
                <a:lnTo>
                  <a:pt x="4266858" y="6900119"/>
                </a:lnTo>
                <a:lnTo>
                  <a:pt x="0" y="6900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92236" y="2824828"/>
            <a:ext cx="4473180" cy="7083556"/>
          </a:xfrm>
          <a:custGeom>
            <a:avLst/>
            <a:gdLst/>
            <a:ahLst/>
            <a:cxnLst/>
            <a:rect r="r" b="b" t="t" l="l"/>
            <a:pathLst>
              <a:path h="7083556" w="4473180">
                <a:moveTo>
                  <a:pt x="0" y="0"/>
                </a:moveTo>
                <a:lnTo>
                  <a:pt x="4473180" y="0"/>
                </a:lnTo>
                <a:lnTo>
                  <a:pt x="4473180" y="7083557"/>
                </a:lnTo>
                <a:lnTo>
                  <a:pt x="0" y="70835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4995" y="4562524"/>
            <a:ext cx="6565932" cy="3791603"/>
          </a:xfrm>
          <a:custGeom>
            <a:avLst/>
            <a:gdLst/>
            <a:ahLst/>
            <a:cxnLst/>
            <a:rect r="r" b="b" t="t" l="l"/>
            <a:pathLst>
              <a:path h="3791603" w="6565932">
                <a:moveTo>
                  <a:pt x="0" y="0"/>
                </a:moveTo>
                <a:lnTo>
                  <a:pt x="6565933" y="0"/>
                </a:lnTo>
                <a:lnTo>
                  <a:pt x="6565933" y="3791603"/>
                </a:lnTo>
                <a:lnTo>
                  <a:pt x="0" y="3791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08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55949" y="808808"/>
            <a:ext cx="14682124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Scrum e Produto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2223954" y="9505854"/>
            <a:ext cx="929773" cy="932534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3" id="3"/>
          <p:cNvSpPr/>
          <p:nvPr/>
        </p:nvSpPr>
        <p:spPr>
          <a:xfrm rot="-5400000">
            <a:off x="15084271" y="-1380"/>
            <a:ext cx="929773" cy="932534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4" id="4"/>
          <p:cNvSpPr/>
          <p:nvPr/>
        </p:nvSpPr>
        <p:spPr>
          <a:xfrm rot="5400000">
            <a:off x="1291420" y="8576081"/>
            <a:ext cx="929773" cy="932534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5" id="5"/>
          <p:cNvSpPr/>
          <p:nvPr/>
        </p:nvSpPr>
        <p:spPr>
          <a:xfrm rot="-5400000">
            <a:off x="16016805" y="928392"/>
            <a:ext cx="929773" cy="932534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6" id="6"/>
          <p:cNvSpPr/>
          <p:nvPr/>
        </p:nvSpPr>
        <p:spPr>
          <a:xfrm rot="5400000">
            <a:off x="358886" y="7646308"/>
            <a:ext cx="929773" cy="932534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7" id="7"/>
          <p:cNvSpPr/>
          <p:nvPr/>
        </p:nvSpPr>
        <p:spPr>
          <a:xfrm rot="-5400000">
            <a:off x="16949339" y="1858165"/>
            <a:ext cx="929773" cy="932534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8" id="8"/>
          <p:cNvSpPr/>
          <p:nvPr/>
        </p:nvSpPr>
        <p:spPr>
          <a:xfrm rot="5400000">
            <a:off x="-573648" y="6716536"/>
            <a:ext cx="929773" cy="93253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9" id="9"/>
          <p:cNvSpPr/>
          <p:nvPr/>
        </p:nvSpPr>
        <p:spPr>
          <a:xfrm rot="-5400000">
            <a:off x="17881872" y="2787938"/>
            <a:ext cx="929773" cy="93253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10" id="10"/>
          <p:cNvSpPr/>
          <p:nvPr/>
        </p:nvSpPr>
        <p:spPr>
          <a:xfrm rot="5400000">
            <a:off x="-573648" y="8576081"/>
            <a:ext cx="929773" cy="932534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11" id="11"/>
          <p:cNvSpPr/>
          <p:nvPr/>
        </p:nvSpPr>
        <p:spPr>
          <a:xfrm rot="-5400000">
            <a:off x="17881872" y="928392"/>
            <a:ext cx="929773" cy="932534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12" id="12"/>
          <p:cNvSpPr/>
          <p:nvPr/>
        </p:nvSpPr>
        <p:spPr>
          <a:xfrm rot="5400000">
            <a:off x="358886" y="9505854"/>
            <a:ext cx="929773" cy="932534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13" id="13"/>
          <p:cNvSpPr/>
          <p:nvPr/>
        </p:nvSpPr>
        <p:spPr>
          <a:xfrm rot="-5400000">
            <a:off x="16949339" y="-1380"/>
            <a:ext cx="929773" cy="932534"/>
          </a:xfrm>
          <a:prstGeom prst="rect">
            <a:avLst/>
          </a:prstGeom>
          <a:solidFill>
            <a:srgbClr val="F4A100"/>
          </a:solidFill>
        </p:spPr>
      </p:sp>
      <p:grpSp>
        <p:nvGrpSpPr>
          <p:cNvPr name="Group 14" id="14"/>
          <p:cNvGrpSpPr/>
          <p:nvPr/>
        </p:nvGrpSpPr>
        <p:grpSpPr>
          <a:xfrm rot="0">
            <a:off x="2014047" y="630891"/>
            <a:ext cx="14259906" cy="2158427"/>
            <a:chOff x="0" y="0"/>
            <a:chExt cx="19013207" cy="287790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85750"/>
              <a:ext cx="19013207" cy="1711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b="true" sz="8000">
                  <a:solidFill>
                    <a:srgbClr val="F4F4F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Considerações Finais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393049"/>
              <a:ext cx="19013207" cy="484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014047" y="2858271"/>
            <a:ext cx="14032176" cy="2481737"/>
            <a:chOff x="0" y="0"/>
            <a:chExt cx="18709568" cy="330898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119291"/>
              <a:ext cx="18709568" cy="218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F4F4F4"/>
                  </a:solidFill>
                  <a:latin typeface="Poppins"/>
                  <a:ea typeface="Poppins"/>
                  <a:cs typeface="Poppins"/>
                  <a:sym typeface="Poppins"/>
                </a:rPr>
                <a:t>O projeto proporcionou aprendizado em desenvolvimento mobile e práticas de controle de versão e colaboração.</a:t>
              </a:r>
            </a:p>
            <a:p>
              <a:pPr algn="l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F4F4F4"/>
                  </a:solidFill>
                  <a:latin typeface="Poppins"/>
                  <a:ea typeface="Poppins"/>
                  <a:cs typeface="Poppins"/>
                  <a:sym typeface="Poppins"/>
                </a:rPr>
                <a:t>Tecnologias utilizadas foram eficazes, mas melhorias em arquitetura e escalabilidade são necessárias.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76200"/>
              <a:ext cx="18709568" cy="7552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20"/>
                </a:lnSpc>
              </a:pPr>
              <a:r>
                <a:rPr lang="en-US" sz="3400" b="true">
                  <a:solidFill>
                    <a:srgbClr val="F4F4F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Conclusão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127912" y="6550034"/>
            <a:ext cx="14032176" cy="1636552"/>
            <a:chOff x="0" y="0"/>
            <a:chExt cx="18709568" cy="218207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084578"/>
              <a:ext cx="18709568" cy="1097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F4F4F4"/>
                  </a:solidFill>
                  <a:latin typeface="Poppins"/>
                  <a:ea typeface="Poppins"/>
                  <a:cs typeface="Poppins"/>
                  <a:sym typeface="Poppins"/>
                </a:rPr>
                <a:t>Implementar notificações nativas para maior interatividade.</a:t>
              </a:r>
            </a:p>
            <a:p>
              <a:pPr algn="l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F4F4F4"/>
                  </a:solidFill>
                  <a:latin typeface="Poppins"/>
                  <a:ea typeface="Poppins"/>
                  <a:cs typeface="Poppins"/>
                  <a:sym typeface="Poppins"/>
                </a:rPr>
                <a:t>Incluir testes automatizados para maior confiabilidade e manutenção.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57150"/>
              <a:ext cx="18709568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b="true">
                  <a:solidFill>
                    <a:srgbClr val="F4F4F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Propostas de Melhoria: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508480" cy="10287000"/>
          </a:xfrm>
          <a:prstGeom prst="rect">
            <a:avLst/>
          </a:prstGeom>
          <a:solidFill>
            <a:srgbClr val="AE8333"/>
          </a:solidFill>
        </p:spPr>
      </p:sp>
      <p:sp>
        <p:nvSpPr>
          <p:cNvPr name="AutoShape 3" id="3"/>
          <p:cNvSpPr/>
          <p:nvPr/>
        </p:nvSpPr>
        <p:spPr>
          <a:xfrm rot="5400000">
            <a:off x="3279814" y="9195886"/>
            <a:ext cx="1089497" cy="1092732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4" id="4"/>
          <p:cNvSpPr/>
          <p:nvPr/>
        </p:nvSpPr>
        <p:spPr>
          <a:xfrm rot="5400000">
            <a:off x="2187082" y="8106389"/>
            <a:ext cx="1089497" cy="1092732"/>
          </a:xfrm>
          <a:prstGeom prst="rect">
            <a:avLst/>
          </a:prstGeom>
          <a:solidFill>
            <a:srgbClr val="FADB7A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5400000">
            <a:off x="1094350" y="7016892"/>
            <a:ext cx="1089497" cy="1092732"/>
          </a:xfrm>
          <a:prstGeom prst="rect">
            <a:avLst/>
          </a:prstGeom>
          <a:solidFill>
            <a:srgbClr val="FADB7A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5400000">
            <a:off x="1618" y="5927396"/>
            <a:ext cx="1089497" cy="1092732"/>
          </a:xfrm>
          <a:prstGeom prst="rect">
            <a:avLst/>
          </a:prstGeom>
          <a:solidFill>
            <a:srgbClr val="FADB7A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5400000">
            <a:off x="1618" y="8106389"/>
            <a:ext cx="1089497" cy="1092732"/>
          </a:xfrm>
          <a:prstGeom prst="rect">
            <a:avLst/>
          </a:prstGeom>
          <a:solidFill>
            <a:srgbClr val="FADB7A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5400000">
            <a:off x="1094350" y="9195886"/>
            <a:ext cx="1089497" cy="1092732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1993405" y="4293726"/>
            <a:ext cx="4075713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Tópicos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13395" y="8471780"/>
            <a:ext cx="7069730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4.Considerações Finais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60970" y="1134857"/>
            <a:ext cx="7069730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5" indent="-248288" lvl="1">
              <a:lnSpc>
                <a:spcPts val="3220"/>
              </a:lnSpc>
              <a:buAutoNum type="arabicPeriod" startAt="1"/>
            </a:pPr>
            <a:r>
              <a:rPr lang="en-US" sz="2300" u="none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Documentação de Contexto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65770" y="1809861"/>
            <a:ext cx="7069730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2.</a:t>
            </a:r>
            <a:r>
              <a:rPr lang="en-US" sz="2300" u="none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Metodologia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37195" y="2590406"/>
            <a:ext cx="7069730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3.</a:t>
            </a:r>
            <a:r>
              <a:rPr lang="en-US" sz="2300" u="none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Interface</a:t>
            </a:r>
            <a:r>
              <a:rPr lang="en-US" sz="23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 da aplicação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89595" y="3266176"/>
            <a:ext cx="7069730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Login e Cadastro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27695" y="3818373"/>
            <a:ext cx="7069730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Página inicial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27695" y="4369553"/>
            <a:ext cx="7069730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Agendamentos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18170" y="4921750"/>
            <a:ext cx="7069730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Histórico de Agendamentos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18170" y="5424950"/>
            <a:ext cx="7069730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Página de Perfil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56270" y="5977147"/>
            <a:ext cx="7069730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Página de Notificações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56270" y="6528327"/>
            <a:ext cx="7069730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Página de sobre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56270" y="7031526"/>
            <a:ext cx="7069730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Menu Lateral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94370" y="7583724"/>
            <a:ext cx="7069730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  <a:hlinkClick r:id="rId2" action="ppaction://hlinksldjump"/>
              </a:rPr>
              <a:t>Página de relatório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008266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155949" y="808808"/>
            <a:ext cx="14682124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Documentação de Contexto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47096" y="3524224"/>
            <a:ext cx="14032176" cy="1934367"/>
            <a:chOff x="0" y="0"/>
            <a:chExt cx="18709568" cy="257915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103628"/>
              <a:ext cx="18709568" cy="14755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Dificuldade de clientes para agendar horários e gerenciar históricos.</a:t>
              </a:r>
            </a:p>
            <a:p>
              <a:pPr algn="l"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Barbeiros enfrentam desafios para organizar agendas e registrar atendimentos.</a:t>
              </a:r>
            </a:p>
            <a:p>
              <a:pPr algn="l"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Ineficiência e insatisfação geral.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8709568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b="true">
                  <a:solidFill>
                    <a:srgbClr val="1919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Problema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47096" y="5972941"/>
            <a:ext cx="14032176" cy="1934367"/>
            <a:chOff x="0" y="0"/>
            <a:chExt cx="18709568" cy="257915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03628"/>
              <a:ext cx="18709568" cy="14755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Simplificar agendamentos e melhorar a organização de atendimentos.</a:t>
              </a:r>
            </a:p>
            <a:p>
              <a:pPr algn="l"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Oferecer ferramentas digitais intuitivas para clientes, barbeiros e donos.</a:t>
              </a:r>
            </a:p>
            <a:p>
              <a:pPr algn="l">
                <a:lnSpc>
                  <a:spcPts val="299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18709568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b="true">
                  <a:solidFill>
                    <a:srgbClr val="1919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Objetivo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47096" y="7907308"/>
            <a:ext cx="14032176" cy="1934367"/>
            <a:chOff x="0" y="0"/>
            <a:chExt cx="18709568" cy="257915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103628"/>
              <a:ext cx="18709568" cy="14755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Para Clientes: Agendamento fácil, escolha de barbeiros, histórico de serviços.</a:t>
              </a:r>
            </a:p>
            <a:p>
              <a:pPr algn="l"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Para Barbeiros: Painel de gerenciamento de horários e atendimentos.</a:t>
              </a:r>
            </a:p>
            <a:p>
              <a:pPr algn="l"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Para Donos: Controle centralizado de operações da barbearia.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18709568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b="true">
                  <a:solidFill>
                    <a:srgbClr val="1919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Solução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008266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155949" y="808808"/>
            <a:ext cx="14682124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Documentação de Contexto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47096" y="3877078"/>
            <a:ext cx="14032176" cy="1934367"/>
            <a:chOff x="0" y="0"/>
            <a:chExt cx="18709568" cy="257915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103628"/>
              <a:ext cx="18709568" cy="14755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Clientes que buscam conveniência.</a:t>
              </a:r>
            </a:p>
            <a:p>
              <a:pPr algn="l"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Barbeiros que desejam organização prática.</a:t>
              </a:r>
            </a:p>
            <a:p>
              <a:pPr algn="l"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Donos interessados em otimizar gestão.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8709568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b="true">
                  <a:solidFill>
                    <a:srgbClr val="1919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Público-Alvo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47096" y="6680258"/>
            <a:ext cx="14032176" cy="2305842"/>
            <a:chOff x="0" y="0"/>
            <a:chExt cx="18709568" cy="307445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03628"/>
              <a:ext cx="18709568" cy="1970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Maior eficiência operacional.</a:t>
              </a:r>
            </a:p>
            <a:p>
              <a:pPr algn="l"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Satisfação e fidelização dos clientes.</a:t>
              </a:r>
            </a:p>
            <a:p>
              <a:pPr algn="l"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Produtividade aprimorada para barbeiros.</a:t>
              </a:r>
            </a:p>
            <a:p>
              <a:pPr algn="l">
                <a:lnSpc>
                  <a:spcPts val="299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18709568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b="true">
                  <a:solidFill>
                    <a:srgbClr val="1919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Impacto Esperado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2183177"/>
          </a:xfrm>
          <a:prstGeom prst="rect">
            <a:avLst/>
          </a:prstGeom>
          <a:solidFill>
            <a:srgbClr val="AE8333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88765" y="2183177"/>
            <a:ext cx="16110469" cy="7974682"/>
          </a:xfrm>
          <a:custGeom>
            <a:avLst/>
            <a:gdLst/>
            <a:ahLst/>
            <a:cxnLst/>
            <a:rect r="r" b="b" t="t" l="l"/>
            <a:pathLst>
              <a:path h="7974682" w="16110469">
                <a:moveTo>
                  <a:pt x="0" y="0"/>
                </a:moveTo>
                <a:lnTo>
                  <a:pt x="16110470" y="0"/>
                </a:lnTo>
                <a:lnTo>
                  <a:pt x="16110470" y="7974682"/>
                </a:lnTo>
                <a:lnTo>
                  <a:pt x="0" y="7974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4133" y="142875"/>
            <a:ext cx="10905754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Metodologia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74133" y="1554749"/>
            <a:ext cx="9472662" cy="1256857"/>
            <a:chOff x="0" y="0"/>
            <a:chExt cx="12630216" cy="167580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2630216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b="true">
                  <a:solidFill>
                    <a:srgbClr val="191919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Relação de ambientes de trabalho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191030"/>
              <a:ext cx="12630216" cy="484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977094" y="0"/>
            <a:ext cx="10157133" cy="10287000"/>
          </a:xfrm>
          <a:prstGeom prst="rect">
            <a:avLst/>
          </a:prstGeom>
          <a:solidFill>
            <a:srgbClr val="AE8333"/>
          </a:solid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44000" y="800928"/>
            <a:ext cx="4310891" cy="9115068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756353" y="792617"/>
            <a:ext cx="4314822" cy="912338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52500"/>
            <a:ext cx="5458839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Tela de Login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448050"/>
            <a:ext cx="6731820" cy="3421538"/>
            <a:chOff x="0" y="0"/>
            <a:chExt cx="8975760" cy="456205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82368"/>
              <a:ext cx="8975760" cy="3379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9286" indent="-334643" lvl="1">
                <a:lnSpc>
                  <a:spcPts val="4029"/>
                </a:lnSpc>
                <a:buFont typeface="Arial"/>
                <a:buChar char="•"/>
              </a:pPr>
              <a:r>
                <a:rPr lang="en-US" sz="3099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Tela de login do cliente e do barbeiro</a:t>
              </a:r>
            </a:p>
            <a:p>
              <a:pPr algn="l" marL="669286" indent="-334643" lvl="1">
                <a:lnSpc>
                  <a:spcPts val="4029"/>
                </a:lnSpc>
                <a:buFont typeface="Arial"/>
                <a:buChar char="•"/>
              </a:pPr>
              <a:r>
                <a:rPr lang="en-US" sz="3099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Tela de login do cliente e do barbeiro</a:t>
              </a:r>
            </a:p>
            <a:p>
              <a:pPr algn="l">
                <a:lnSpc>
                  <a:spcPts val="402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8975760" cy="837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39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977094" y="0"/>
            <a:ext cx="10157133" cy="10287000"/>
          </a:xfrm>
          <a:prstGeom prst="rect">
            <a:avLst/>
          </a:prstGeom>
          <a:solidFill>
            <a:srgbClr val="AE8333"/>
          </a:solid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759113" y="699278"/>
            <a:ext cx="4113270" cy="891908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52500"/>
            <a:ext cx="5458839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Tela de</a:t>
            </a:r>
          </a:p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Cadastro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448050"/>
            <a:ext cx="6731820" cy="3421538"/>
            <a:chOff x="0" y="0"/>
            <a:chExt cx="8975760" cy="456205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182368"/>
              <a:ext cx="8975760" cy="3379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9286" indent="-334643" lvl="1">
                <a:lnSpc>
                  <a:spcPts val="4029"/>
                </a:lnSpc>
                <a:buFont typeface="Arial"/>
                <a:buChar char="•"/>
              </a:pPr>
              <a:r>
                <a:rPr lang="en-US" sz="3099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Tela de cadastro do cliente e do barbeiro</a:t>
              </a:r>
            </a:p>
            <a:p>
              <a:pPr algn="l" marL="669286" indent="-334643" lvl="1">
                <a:lnSpc>
                  <a:spcPts val="4029"/>
                </a:lnSpc>
                <a:buFont typeface="Arial"/>
                <a:buChar char="•"/>
              </a:pPr>
              <a:r>
                <a:rPr lang="en-US" sz="3099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Tela de cadastro do cliente e do barbeiro</a:t>
              </a:r>
            </a:p>
            <a:p>
              <a:pPr algn="l">
                <a:lnSpc>
                  <a:spcPts val="402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8975760" cy="837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39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977094" y="0"/>
            <a:ext cx="10157133" cy="10287000"/>
          </a:xfrm>
          <a:prstGeom prst="rect">
            <a:avLst/>
          </a:prstGeom>
          <a:solidFill>
            <a:srgbClr val="AE8333"/>
          </a:solid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702566" y="456141"/>
            <a:ext cx="4165646" cy="902556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52500"/>
            <a:ext cx="5458839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Página</a:t>
            </a:r>
          </a:p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inicial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78688" y="4189969"/>
            <a:ext cx="7413791" cy="1907063"/>
            <a:chOff x="0" y="0"/>
            <a:chExt cx="9885054" cy="254275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182368"/>
              <a:ext cx="9885054" cy="1360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9286" indent="-334643" lvl="1">
                <a:lnSpc>
                  <a:spcPts val="4029"/>
                </a:lnSpc>
                <a:buFont typeface="Arial"/>
                <a:buChar char="•"/>
              </a:pPr>
              <a:r>
                <a:rPr lang="en-US" sz="3099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Pagina inicial do cliente/Barbeiro</a:t>
              </a:r>
            </a:p>
            <a:p>
              <a:pPr algn="l">
                <a:lnSpc>
                  <a:spcPts val="402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9885054" cy="837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39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977094" y="0"/>
            <a:ext cx="10157133" cy="10287000"/>
          </a:xfrm>
          <a:prstGeom prst="rect">
            <a:avLst/>
          </a:prstGeom>
          <a:solidFill>
            <a:srgbClr val="AE8333"/>
          </a:solid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44000" y="310783"/>
            <a:ext cx="4238297" cy="8947517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973178" y="286691"/>
            <a:ext cx="4137495" cy="897160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75104" y="952500"/>
            <a:ext cx="10359078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 b="true">
                <a:solidFill>
                  <a:srgbClr val="191919"/>
                </a:solidFill>
                <a:latin typeface="Poppins Bold"/>
                <a:ea typeface="Poppins Bold"/>
                <a:cs typeface="Poppins Bold"/>
                <a:sym typeface="Poppins Bold"/>
              </a:rPr>
              <a:t>Agendamentos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2438400"/>
            <a:ext cx="6731820" cy="4431188"/>
            <a:chOff x="0" y="0"/>
            <a:chExt cx="8975760" cy="590825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82368"/>
              <a:ext cx="8975760" cy="4725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9286" indent="-334643" lvl="1">
                <a:lnSpc>
                  <a:spcPts val="4029"/>
                </a:lnSpc>
                <a:buFont typeface="Arial"/>
                <a:buChar char="•"/>
              </a:pPr>
              <a:r>
                <a:rPr lang="en-US" sz="3099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Tela de agendamento de horarios por parte do cliente</a:t>
              </a:r>
            </a:p>
            <a:p>
              <a:pPr algn="l">
                <a:lnSpc>
                  <a:spcPts val="4029"/>
                </a:lnSpc>
              </a:pPr>
            </a:p>
            <a:p>
              <a:pPr algn="l" marL="669286" indent="-334643" lvl="1">
                <a:lnSpc>
                  <a:spcPts val="4029"/>
                </a:lnSpc>
                <a:buFont typeface="Arial"/>
                <a:buChar char="•"/>
              </a:pPr>
              <a:r>
                <a:rPr lang="en-US" sz="3099">
                  <a:solidFill>
                    <a:srgbClr val="191919"/>
                  </a:solidFill>
                  <a:latin typeface="Poppins"/>
                  <a:ea typeface="Poppins"/>
                  <a:cs typeface="Poppins"/>
                  <a:sym typeface="Poppins"/>
                </a:rPr>
                <a:t>Tela de agendamento de horarios por parte do barbeiro </a:t>
              </a:r>
            </a:p>
            <a:p>
              <a:pPr algn="l">
                <a:lnSpc>
                  <a:spcPts val="4029"/>
                </a:lnSpc>
              </a:pPr>
            </a:p>
            <a:p>
              <a:pPr algn="l">
                <a:lnSpc>
                  <a:spcPts val="402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8975760" cy="837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39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DAGZBL3lXOg</dc:identifier>
  <dcterms:modified xsi:type="dcterms:W3CDTF">2011-08-01T06:04:30Z</dcterms:modified>
  <cp:revision>1</cp:revision>
  <dc:title>TrabalhoInterdisciplinarAplicacoesMoveis</dc:title>
</cp:coreProperties>
</file>